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1" r:id="rId3"/>
    <p:sldMasterId id="2147483653" r:id="rId4"/>
    <p:sldMasterId id="2147483655" r:id="rId5"/>
    <p:sldMasterId id="2147483657" r:id="rId6"/>
    <p:sldMasterId id="2147483659" r:id="rId7"/>
    <p:sldMasterId id="2147483661" r:id="rId8"/>
    <p:sldMasterId id="2147483665" r:id="rId9"/>
  </p:sldMasterIdLst>
  <p:notesMasterIdLst>
    <p:notesMasterId r:id="rId11"/>
  </p:notesMasterIdLst>
  <p:handoutMasterIdLst>
    <p:handoutMasterId r:id="rId35"/>
  </p:handoutMasterIdLst>
  <p:sldIdLst>
    <p:sldId id="332" r:id="rId10"/>
    <p:sldId id="298" r:id="rId12"/>
    <p:sldId id="258" r:id="rId13"/>
    <p:sldId id="259" r:id="rId14"/>
    <p:sldId id="299" r:id="rId15"/>
    <p:sldId id="301" r:id="rId16"/>
    <p:sldId id="340" r:id="rId17"/>
    <p:sldId id="341" r:id="rId18"/>
    <p:sldId id="304" r:id="rId19"/>
    <p:sldId id="307" r:id="rId20"/>
    <p:sldId id="308" r:id="rId21"/>
    <p:sldId id="336" r:id="rId22"/>
    <p:sldId id="351" r:id="rId23"/>
    <p:sldId id="317" r:id="rId24"/>
    <p:sldId id="360" r:id="rId25"/>
    <p:sldId id="354" r:id="rId26"/>
    <p:sldId id="355" r:id="rId27"/>
    <p:sldId id="356" r:id="rId28"/>
    <p:sldId id="353" r:id="rId29"/>
    <p:sldId id="357" r:id="rId30"/>
    <p:sldId id="358" r:id="rId31"/>
    <p:sldId id="359" r:id="rId32"/>
    <p:sldId id="276" r:id="rId33"/>
    <p:sldId id="306" r:id="rId34"/>
  </p:sldIdLst>
  <p:sldSz cx="12192000" cy="6858000"/>
  <p:notesSz cx="6858000" cy="9144000"/>
  <p:embeddedFontLst>
    <p:embeddedFont>
      <p:font typeface="微软雅黑" panose="020B0503020204020204" pitchFamily="34" charset="-122"/>
      <p:regular r:id="rId39"/>
    </p:embeddedFont>
    <p:embeddedFont>
      <p:font typeface="方正粗黑宋简体" panose="02000000000000000000" charset="-122"/>
      <p:regular r:id="rId40"/>
    </p:embeddedFont>
    <p:embeddedFont>
      <p:font typeface="黑体" panose="02010609060101010101" charset="-122"/>
      <p:regular r:id="rId41"/>
    </p:embeddedFont>
    <p:embeddedFont>
      <p:font typeface="等线" panose="02010600030101010101" charset="-122"/>
      <p:regular r:id="rId42"/>
    </p:embeddedFont>
    <p:embeddedFont>
      <p:font typeface="等线 Light" panose="02010600030101010101" charset="-122"/>
      <p:regular r:id="rId43"/>
    </p:embeddedFont>
    <p:embeddedFont>
      <p:font typeface="Calibri" panose="020F0502020204030204" charset="0"/>
      <p:regular r:id="rId44"/>
      <p:bold r:id="rId45"/>
      <p:italic r:id="rId46"/>
      <p:boldItalic r:id="rId47"/>
    </p:embeddedFont>
  </p:embeddedFontLst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55A6"/>
    <a:srgbClr val="EA7A0C"/>
    <a:srgbClr val="F4C57A"/>
    <a:srgbClr val="E81818"/>
    <a:srgbClr val="F38417"/>
    <a:srgbClr val="F6952C"/>
    <a:srgbClr val="F0820C"/>
    <a:srgbClr val="867676"/>
    <a:srgbClr val="887875"/>
    <a:srgbClr val="EEEB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5" autoAdjust="0"/>
    <p:restoredTop sz="94660"/>
  </p:normalViewPr>
  <p:slideViewPr>
    <p:cSldViewPr snapToGrid="0">
      <p:cViewPr>
        <p:scale>
          <a:sx n="50" d="100"/>
          <a:sy n="50" d="100"/>
        </p:scale>
        <p:origin x="364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8" Type="http://schemas.openxmlformats.org/officeDocument/2006/relationships/tags" Target="tags/tag7.xml"/><Relationship Id="rId47" Type="http://schemas.openxmlformats.org/officeDocument/2006/relationships/font" Target="fonts/font9.fntdata"/><Relationship Id="rId46" Type="http://schemas.openxmlformats.org/officeDocument/2006/relationships/font" Target="fonts/font8.fntdata"/><Relationship Id="rId45" Type="http://schemas.openxmlformats.org/officeDocument/2006/relationships/font" Target="fonts/font7.fntdata"/><Relationship Id="rId44" Type="http://schemas.openxmlformats.org/officeDocument/2006/relationships/font" Target="fonts/font6.fntdata"/><Relationship Id="rId43" Type="http://schemas.openxmlformats.org/officeDocument/2006/relationships/font" Target="fonts/font5.fntdata"/><Relationship Id="rId42" Type="http://schemas.openxmlformats.org/officeDocument/2006/relationships/font" Target="fonts/font4.fntdata"/><Relationship Id="rId41" Type="http://schemas.openxmlformats.org/officeDocument/2006/relationships/font" Target="fonts/font3.fntdata"/><Relationship Id="rId40" Type="http://schemas.openxmlformats.org/officeDocument/2006/relationships/font" Target="fonts/font2.fntdata"/><Relationship Id="rId4" Type="http://schemas.openxmlformats.org/officeDocument/2006/relationships/slideMaster" Target="slideMasters/slideMaster3.xml"/><Relationship Id="rId39" Type="http://schemas.openxmlformats.org/officeDocument/2006/relationships/font" Target="fonts/font1.fntdata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24.xml"/><Relationship Id="rId33" Type="http://schemas.openxmlformats.org/officeDocument/2006/relationships/slide" Target="slides/slide23.xml"/><Relationship Id="rId32" Type="http://schemas.openxmlformats.org/officeDocument/2006/relationships/slide" Target="slides/slide22.xml"/><Relationship Id="rId31" Type="http://schemas.openxmlformats.org/officeDocument/2006/relationships/slide" Target="slides/slide21.xml"/><Relationship Id="rId30" Type="http://schemas.openxmlformats.org/officeDocument/2006/relationships/slide" Target="slides/slide20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E7F24-8D84-4BD5-8D55-07F6D0ACC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0E9943-F2FC-4B95-AA6A-F0785E5291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2962ED-E5E0-4E4F-B733-85D0B9BAD1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635" y="0"/>
            <a:ext cx="12193270" cy="41097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-635" y="4109720"/>
            <a:ext cx="12193905" cy="2747645"/>
          </a:xfrm>
          <a:prstGeom prst="rect">
            <a:avLst/>
          </a:prstGeom>
          <a:solidFill>
            <a:srgbClr val="F29E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46405" y="429260"/>
            <a:ext cx="11138535" cy="614997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1090275" y="279717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 rot="9420000">
            <a:off x="67310" y="34099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2286635" y="991235"/>
            <a:ext cx="7832725" cy="834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1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cs typeface="+mn-ea"/>
                <a:sym typeface="+mn-lt"/>
              </a:rPr>
              <a:t>2025 </a:t>
            </a:r>
            <a:r>
              <a:rPr lang="zh-CN" altLang="en-US" sz="3200" b="1" dirty="0">
                <a:solidFill>
                  <a:schemeClr val="tx1"/>
                </a:solidFill>
                <a:cs typeface="+mn-ea"/>
                <a:sym typeface="+mn-lt"/>
              </a:rPr>
              <a:t>中考宝典·考点专项突破·英语课件</a:t>
            </a:r>
            <a:endParaRPr lang="zh-CN" altLang="en-US" sz="32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7.xml"/></Relationships>
</file>

<file path=ppt/slideMasters/_rels/slideMaster7.xml.rels><?xml version="1.0" encoding="UTF-8" standalone="yes"?>
<Relationships xmlns="http://schemas.openxmlformats.org/package/2006/relationships"><Relationship Id="rId4" Type="http://schemas.openxmlformats.org/officeDocument/2006/relationships/theme" Target="../theme/theme7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8.xml.rels><?xml version="1.0" encoding="UTF-8" standalone="yes"?>
<Relationships xmlns="http://schemas.openxmlformats.org/package/2006/relationships"><Relationship Id="rId4" Type="http://schemas.openxmlformats.org/officeDocument/2006/relationships/theme" Target="../theme/theme8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 cstate="hq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621209" y="460601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92323" y="1902123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18017" y="3343646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49914" y="4785169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0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pitchFamily="34" charset="-122"/>
                  </a:rPr>
                  <a:t>学考金典</a:t>
                </a:r>
                <a:endParaRPr lang="zh-CN" altLang="en-US" sz="13800" dirty="0">
                  <a:ln w="22225">
                    <a:solidFill>
                      <a:srgbClr val="E81818"/>
                    </a:solidFill>
                    <a:prstDash val="solid"/>
                  </a:ln>
                  <a:gradFill>
                    <a:gsLst>
                      <a:gs pos="51300">
                        <a:srgbClr val="FE5F4A"/>
                      </a:gs>
                      <a:gs pos="0">
                        <a:srgbClr val="DF0303"/>
                      </a:gs>
                      <a:gs pos="100000">
                        <a:srgbClr val="FEA06E"/>
                      </a:gs>
                    </a:gsLst>
                    <a:lin ang="5400000" scaled="1"/>
                  </a:gradFill>
                  <a:effectLst/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流程图: 终止 32"/>
          <p:cNvSpPr/>
          <p:nvPr/>
        </p:nvSpPr>
        <p:spPr>
          <a:xfrm>
            <a:off x="5336540" y="5536565"/>
            <a:ext cx="197358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物理</a:t>
            </a:r>
            <a:endParaRPr lang="zh-CN" altLang="en-US" sz="36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427355" y="815340"/>
                <a:ext cx="8616950" cy="594677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1.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平抛运动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定义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将物体沿水平方向抛出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物体只在重力作用下的运动。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性质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平抛运动是加速度为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的匀变速曲线运动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运动轨迹是抛物线。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2.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研究方法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运动的合成与分解。以抛出点为原点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水平方向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初速度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方向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轴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竖直向下方向为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轴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建立平面直角坐标系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如图所示。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355" y="815340"/>
                <a:ext cx="8616950" cy="594677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/>
          <p:cNvSpPr txBox="1"/>
          <p:nvPr/>
        </p:nvSpPr>
        <p:spPr>
          <a:xfrm>
            <a:off x="911225" y="205105"/>
            <a:ext cx="62680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平抛运动的规律</a:t>
            </a:r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	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6075" y="2900045"/>
            <a:ext cx="2556510" cy="220472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836930" y="908685"/>
                <a:ext cx="10884535" cy="504126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6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3.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特点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6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水平方向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做匀速直线运动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速度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位移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𝑡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6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竖直方向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做自由落体运动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速度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𝑔𝑡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位移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f>
                      <m:fPr>
                        <m:ctrlP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2</m:t>
                        </m:r>
                      </m:den>
                    </m:f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𝑔𝑡</m:t>
                    </m:r>
                    <m:r>
                      <a:rPr lang="en-US" altLang="zh-CN" sz="2800" i="1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6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(3)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合速度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 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方向与水平方向的夹角为</a:t>
                </a:r>
                <a:r>
                  <a:rPr lang="en-US" altLang="zh-CN" sz="2800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α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速度的偏向角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),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6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6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(4)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合位移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 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方向与水平方向的夹角为</a:t>
                </a:r>
                <a:r>
                  <a:rPr lang="en-US" altLang="zh-CN" sz="2800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θ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位移的偏向角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), 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930" y="908685"/>
                <a:ext cx="10884535" cy="504126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44" name="IM 544"/>
          <p:cNvPicPr/>
          <p:nvPr/>
        </p:nvPicPr>
        <p:blipFill>
          <a:blip r:embed="rId2"/>
          <a:stretch>
            <a:fillRect/>
          </a:stretch>
        </p:blipFill>
        <p:spPr>
          <a:xfrm>
            <a:off x="3107690" y="3495675"/>
            <a:ext cx="1762125" cy="544830"/>
          </a:xfrm>
          <a:prstGeom prst="rect">
            <a:avLst/>
          </a:prstGeom>
        </p:spPr>
      </p:pic>
      <p:pic>
        <p:nvPicPr>
          <p:cNvPr id="548" name="IM 548"/>
          <p:cNvPicPr/>
          <p:nvPr/>
        </p:nvPicPr>
        <p:blipFill>
          <a:blip r:embed="rId3"/>
          <a:stretch>
            <a:fillRect/>
          </a:stretch>
        </p:blipFill>
        <p:spPr>
          <a:xfrm>
            <a:off x="3107690" y="4870450"/>
            <a:ext cx="1762760" cy="467360"/>
          </a:xfrm>
          <a:prstGeom prst="rect">
            <a:avLst/>
          </a:prstGeom>
        </p:spPr>
      </p:pic>
      <p:pic>
        <p:nvPicPr>
          <p:cNvPr id="546" name="IM 546"/>
          <p:cNvPicPr/>
          <p:nvPr/>
        </p:nvPicPr>
        <p:blipFill>
          <a:blip r:embed="rId4"/>
          <a:srcRect l="10766"/>
          <a:stretch>
            <a:fillRect/>
          </a:stretch>
        </p:blipFill>
        <p:spPr>
          <a:xfrm>
            <a:off x="1727835" y="4040505"/>
            <a:ext cx="2027555" cy="680720"/>
          </a:xfrm>
          <a:prstGeom prst="rect">
            <a:avLst/>
          </a:prstGeom>
        </p:spPr>
      </p:pic>
      <p:pic>
        <p:nvPicPr>
          <p:cNvPr id="550" name="IM 550"/>
          <p:cNvPicPr/>
          <p:nvPr/>
        </p:nvPicPr>
        <p:blipFill>
          <a:blip r:embed="rId5"/>
          <a:srcRect l="12385" b="-7203"/>
          <a:stretch>
            <a:fillRect/>
          </a:stretch>
        </p:blipFill>
        <p:spPr>
          <a:xfrm>
            <a:off x="1727835" y="5487035"/>
            <a:ext cx="1939925" cy="66865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1466215" y="3068320"/>
            <a:ext cx="945451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圆周运动解读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36930" y="2200275"/>
            <a:ext cx="10518140" cy="28314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物体沿着圆周运动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并且速度的大小处处相等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这种运动叫作匀速圆周运动。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向心加速度大小不变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方向总是指向圆心的变加速曲线运动。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4860" y="1144270"/>
            <a:ext cx="62680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匀速圆周运动的性质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84860" y="310515"/>
            <a:ext cx="62680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圆周运动的物理量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4860" y="921385"/>
            <a:ext cx="10657205" cy="573595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0" y="1148080"/>
            <a:ext cx="11174730" cy="53282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50" y="608330"/>
            <a:ext cx="11174730" cy="53975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36930" y="2202180"/>
            <a:ext cx="10518140" cy="17843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带传动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线速度大小相等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、同轴传动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角速度相等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、齿轮传动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线速度大小相等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、摩擦传动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线速度大小相等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4860" y="1404620"/>
            <a:ext cx="62680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常见的传动方式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487045" y="1012825"/>
                <a:ext cx="11240135" cy="566483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1.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定义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做匀速圆周运动物体的加速度方向都指向圆心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该加速度叫作向心加速度。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2.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方向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向心加速度的方向总是沿着半径指向圆心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跟该点的线速度方向垂直。向心加速度的方向时刻在改变。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3.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公式的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  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方向与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的方向相同。速度的变化量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是矢量式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其运算规律符合平行四边形定则。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4.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意义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描述线速度方向改变的快慢。向心加速度是由于线速度的方向改变而产生的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因此线速度的方向变化的快慢决定了向心加速度的大小。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045" y="1012825"/>
                <a:ext cx="11240135" cy="5664835"/>
              </a:xfrm>
              <a:prstGeom prst="rect">
                <a:avLst/>
              </a:prstGeom>
              <a:blipFill rotWithShape="1">
                <a:blip r:embed="rId1"/>
                <a:stretch>
                  <a:fillRect b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/>
          <p:cNvSpPr txBox="1"/>
          <p:nvPr/>
        </p:nvSpPr>
        <p:spPr>
          <a:xfrm>
            <a:off x="568960" y="365125"/>
            <a:ext cx="62680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向心加速度解读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en-US" altLang="zh-CN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78" name="IM 578"/>
          <p:cNvPicPr/>
          <p:nvPr/>
        </p:nvPicPr>
        <p:blipFill>
          <a:blip r:embed="rId2"/>
          <a:srcRect r="13415" b="-4924"/>
          <a:stretch>
            <a:fillRect/>
          </a:stretch>
        </p:blipFill>
        <p:spPr>
          <a:xfrm>
            <a:off x="2754630" y="3663315"/>
            <a:ext cx="1162050" cy="74803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590550" y="1561465"/>
                <a:ext cx="10928985" cy="466280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6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定义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做匀速圆周运动的物体受到指向圆心的合力叫作向心力。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6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效果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向心力总是指向圆心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产生向心加速度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始终与线速度方向垂直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只改变线速度的方向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不改变线速度的大小。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6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(3)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向心力大小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                                   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该公式适用于所有做圆周运动的物体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但在变速圆周运动中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、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是变化的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所以求某点的向心力时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𝜔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、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都是该点的瞬时值。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550" y="1561465"/>
                <a:ext cx="10928985" cy="4662805"/>
              </a:xfrm>
              <a:prstGeom prst="rect">
                <a:avLst/>
              </a:prstGeom>
              <a:blipFill rotWithShape="1">
                <a:blip r:embed="rId1"/>
                <a:stretch>
                  <a:fillRect r="-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/>
          <p:cNvSpPr txBox="1"/>
          <p:nvPr/>
        </p:nvSpPr>
        <p:spPr>
          <a:xfrm>
            <a:off x="784860" y="607060"/>
            <a:ext cx="62680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向心力及其来源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040" y="3713480"/>
            <a:ext cx="7027545" cy="75057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84860" y="1175385"/>
            <a:ext cx="10518140" cy="46259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(4)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向心力方向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始终沿半径指向圆心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方向时刻在变化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所以向心力是效果力。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(5)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基本特点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①向心力是按力的作用效果来命名的力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它不是具有确定性质的某种力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任何性质的力都可以作为向心力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可以是重力、弹力、摩擦力等各种力。凡是产生向心加速度的力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不管属于哪种性质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都是向心力。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②向心力可以由一个力提供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也可以是某几个力的合力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也可以是某个力的分力。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8915" y="2077085"/>
            <a:ext cx="92652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必</a:t>
            </a:r>
            <a:r>
              <a:rPr lang="en-US" alt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修</a:t>
            </a:r>
            <a:r>
              <a:rPr lang="en-US" alt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2</a:t>
            </a:r>
            <a:endParaRPr lang="en-US" altLang="zh-CN" sz="7200">
              <a:ln w="22225">
                <a:solidFill>
                  <a:srgbClr val="E81818"/>
                </a:solidFill>
                <a:prstDash val="solid"/>
              </a:ln>
              <a:solidFill>
                <a:srgbClr val="E818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10210" y="3829685"/>
            <a:ext cx="112737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 b="1">
                <a:solidFill>
                  <a:srgbClr val="F3841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一、曲线运动</a:t>
            </a:r>
            <a:endParaRPr lang="zh-CN" altLang="en-US" sz="4800" b="1">
              <a:solidFill>
                <a:srgbClr val="F38417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736600" y="1557020"/>
                <a:ext cx="10718800" cy="452882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1.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运动特点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线速度大小不变、方向时刻改变。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角速度、周期、频率都恒定不变。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(3)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向心加速度和向心力的大小都恒定不变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但方向时刻改变。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(4)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匀速圆周运动具有周期性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即每经过一个周期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运动物体都要重新回到原来的位置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其运动状态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如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、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的大小、方向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也要重复原来的情况。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6600" y="1557020"/>
                <a:ext cx="10718800" cy="4528820"/>
              </a:xfrm>
              <a:prstGeom prst="rect">
                <a:avLst/>
              </a:prstGeom>
              <a:blipFill rotWithShape="1">
                <a:blip r:embed="rId1"/>
                <a:stretch>
                  <a:fillRect b="-121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/>
          <p:cNvSpPr txBox="1"/>
          <p:nvPr/>
        </p:nvSpPr>
        <p:spPr>
          <a:xfrm>
            <a:off x="1567180" y="686435"/>
            <a:ext cx="576135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匀速圆周运动解读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836930" y="1226820"/>
                <a:ext cx="10518140" cy="342011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2.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受力特点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合力大小不变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方向始终与速度方向垂直且指向圆心。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匀速圆周运动只存在向心加速度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向心力就是做匀速圆周运动的物体所受的合力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合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向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930" y="1226820"/>
                <a:ext cx="10518140" cy="342011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36930" y="2202180"/>
            <a:ext cx="10518140" cy="43802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0660" y="279400"/>
            <a:ext cx="62680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竖直圆周运动临界问题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t="1028"/>
          <a:stretch>
            <a:fillRect/>
          </a:stretch>
        </p:blipFill>
        <p:spPr>
          <a:xfrm>
            <a:off x="1301750" y="1098550"/>
            <a:ext cx="9530715" cy="548386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59765" y="942975"/>
            <a:ext cx="10972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2026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物理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课件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本课结束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本课件仅限于教师教学使用，课件的所有权和著作权归广西接班人教育科技有限公司所有。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经书面许可，不得出于商业性目的复制、转载、摘编、改编或以其他方式使用产品封面设计、版式设计、内文内容、商业标识等。任何人不得以非法形式销售或者传播，违者必究。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4052713" cy="772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891790" y="3068320"/>
            <a:ext cx="664718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曲线运动的解读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20725" y="1667510"/>
            <a:ext cx="10750550" cy="4517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判断物体做曲线运动的角度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运动学角度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物体的加速度方向跟合速度方向不在同一条直线上。这时物体的加速度不仅反映了物体运动速度大小的变化快慢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还包含了速度方向的变化快慢。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动力学角度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物体所受合力的方向跟合速度方向不在同一条直线上。做曲线运动的物体在任何时刻所受合外力皆不为零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不受力的物体不可能做曲线运动。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4860" y="753110"/>
            <a:ext cx="55949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物体做曲线运动的条件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1271905"/>
            <a:ext cx="10611485" cy="35655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合力与轨迹的关系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无力不拐弯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拐弯必有力。物体做曲线运动的轨迹始终夹在合力方向与速度方向之间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而且向合力的方向弯曲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或者说合力的方向总是指向曲线的凹侧。物体运动曲线的轨迹不会出现急折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只能平滑变化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且与物体运动速度方向相切。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636270" y="739775"/>
                <a:ext cx="11027410" cy="593280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1.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分运动与合运动的定义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某物体同时参与几种运动时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这几种运动是分运动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而物体相对地面的实际运动都是合运动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实际运动的方向就是合运动的方向。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2.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运动合成与分解的定义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由已知分运动求跟它们等效的合运动叫作运动的合成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反之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由已知的合运动求跟它等效的分运动叫作运动的分解。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3.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矢量合成与分解的运算法则。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不管矢量是合成还是分解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其实质是对物体运动的位移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、速度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𝑣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和加速度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的合成与分解。因为位移、速度、加速度都是矢量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所以遵循的法则是矢量运算的平行四边形定则或三角形定则。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270" y="739775"/>
                <a:ext cx="11027410" cy="5932805"/>
              </a:xfrm>
              <a:prstGeom prst="rect">
                <a:avLst/>
              </a:prstGeom>
              <a:blipFill rotWithShape="1">
                <a:blip r:embed="rId1"/>
                <a:stretch>
                  <a:fillRect b="-1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/>
        </p:nvSpPr>
        <p:spPr>
          <a:xfrm>
            <a:off x="709930" y="205105"/>
            <a:ext cx="503745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运动的合成与分解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68960" y="1075055"/>
            <a:ext cx="11172825" cy="7264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两个直线运动的合成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看合初速度方向与合加速度方向是否共线。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4860" y="393065"/>
            <a:ext cx="531114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运动的合成与分解情况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表格 1"/>
              <p:cNvGraphicFramePr/>
              <p:nvPr>
                <p:custDataLst>
                  <p:tags r:id="rId1"/>
                </p:custDataLst>
              </p:nvPr>
            </p:nvGraphicFramePr>
            <p:xfrm>
              <a:off x="530225" y="2064385"/>
              <a:ext cx="11211560" cy="4411980"/>
            </p:xfrm>
            <a:graphic>
              <a:graphicData uri="http://schemas.openxmlformats.org/drawingml/2006/table">
                <a:tbl>
                  <a:tblPr/>
                  <a:tblGrid>
                    <a:gridCol w="5840095"/>
                    <a:gridCol w="5371465"/>
                  </a:tblGrid>
                  <a:tr h="532765">
                    <a:tc>
                      <a:txBody>
                        <a:bodyPr/>
                        <a:p>
                          <a:pPr indent="0" algn="l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黑体" panose="02010609060101010101" charset="-122"/>
                              <a:ea typeface="黑体" panose="02010609060101010101" charset="-122"/>
                            </a:rPr>
                            <a:t>两个互成角度的分运动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黑体" panose="02010609060101010101" charset="-122"/>
                            <a:ea typeface="黑体" panose="02010609060101010101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solidFill>
                          <a:srgbClr val="D4EFFB"/>
                        </a:solidFill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黑体" panose="02010609060101010101" charset="-122"/>
                              <a:ea typeface="黑体" panose="02010609060101010101" charset="-122"/>
                            </a:rPr>
                            <a:t>合运动的性质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黑体" panose="02010609060101010101" charset="-122"/>
                            <a:ea typeface="黑体" panose="02010609060101010101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solidFill>
                          <a:srgbClr val="D4EFFB"/>
                        </a:solidFill>
                      </a:tcPr>
                    </a:tc>
                  </a:tr>
                  <a:tr h="532765">
                    <a:tc>
                      <a:txBody>
                        <a:bodyPr/>
                        <a:p>
                          <a:pPr indent="0" algn="l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两个匀速直线运动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匀速直线运动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971550">
                    <a:tc>
                      <a:txBody>
                        <a:bodyPr/>
                        <a:p>
                          <a:pPr indent="0" algn="l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一个匀速直线运动、一个匀变速直线运动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匀变速曲线运动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791845">
                    <a:tc>
                      <a:txBody>
                        <a:bodyPr/>
                        <a:p>
                          <a:pPr indent="0" algn="l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两个初速度为零的匀加速直线运动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匀加速直线运动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791845">
                    <a:tc rowSpan="2">
                      <a:txBody>
                        <a:bodyPr/>
                        <a:p>
                          <a:pPr indent="0" algn="l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两个初速度不为零的匀变速直线运动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>
                          <a:solidFill>
                            <a:schemeClr val="tx1"/>
                          </a:solidFill>
                          <a:prstDash val="soli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若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i="1">
                                  <a:latin typeface="Cambria Math" panose="02040503050406030204" charset="0"/>
                                  <a:ea typeface="宋体" panose="02010600030101010101" pitchFamily="2" charset="-122"/>
                                  <a:cs typeface="Cambria Math" panose="02040503050406030204" charset="0"/>
                                  <a:sym typeface="+mn-ea"/>
                                </a:rPr>
                                <m:t>𝑣</m:t>
                              </m:r>
                            </m:oMath>
                          </a14:m>
                          <a:r>
                            <a:rPr lang="zh-CN" altLang="en-US" sz="2400" baseline="-250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uFillTx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合</a:t>
                          </a: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i="1">
                                  <a:latin typeface="Cambria Math" panose="02040503050406030204" charset="0"/>
                                  <a:ea typeface="宋体" panose="02010600030101010101" pitchFamily="2" charset="-122"/>
                                  <a:cs typeface="Cambria Math" panose="02040503050406030204" charset="0"/>
                                  <a:sym typeface="+mn-ea"/>
                                </a:rPr>
                                <m:t>𝑎</m:t>
                              </m:r>
                            </m:oMath>
                          </a14:m>
                          <a:r>
                            <a:rPr lang="zh-CN" sz="2400" baseline="-250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uFillTx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合</a:t>
                          </a: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共线</a:t>
                          </a:r>
                          <a:r>
                            <a:rPr lang="en-US" alt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,</a:t>
                          </a:r>
                          <a:r>
                            <a:rPr lang="zh-CN" altLang="en-US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为匀变速直线运动</a:t>
                          </a:r>
                          <a:endParaRPr lang="zh-CN" altLang="en-US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791210">
                    <a:tc vMerge="1">
                      <a:tcPr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B w="12700">
                          <a:solidFill>
                            <a:schemeClr val="tx1"/>
                          </a:solidFill>
                          <a:prstDash val="solid"/>
                        </a:lnB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若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i="1">
                                  <a:latin typeface="Cambria Math" panose="02040503050406030204" charset="0"/>
                                  <a:ea typeface="宋体" panose="02010600030101010101" pitchFamily="2" charset="-122"/>
                                  <a:cs typeface="Cambria Math" panose="02040503050406030204" charset="0"/>
                                  <a:sym typeface="+mn-ea"/>
                                </a:rPr>
                                <m:t>𝑣</m:t>
                              </m:r>
                            </m:oMath>
                          </a14:m>
                          <a:r>
                            <a:rPr lang="zh-CN" altLang="en-US" sz="2400" baseline="-250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uFillTx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  <a:sym typeface="+mn-ea"/>
                            </a:rPr>
                            <a:t>合</a:t>
                          </a: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  <a:sym typeface="+mn-ea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i="1">
                                  <a:latin typeface="Cambria Math" panose="02040503050406030204" charset="0"/>
                                  <a:ea typeface="宋体" panose="02010600030101010101" pitchFamily="2" charset="-122"/>
                                  <a:cs typeface="Cambria Math" panose="02040503050406030204" charset="0"/>
                                  <a:sym typeface="+mn-ea"/>
                                </a:rPr>
                                <m:t>𝑎</m:t>
                              </m:r>
                            </m:oMath>
                          </a14:m>
                          <a:r>
                            <a:rPr lang="zh-CN" sz="2400" baseline="-250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uFillTx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  <a:sym typeface="+mn-ea"/>
                            </a:rPr>
                            <a:t>合</a:t>
                          </a: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不共线</a:t>
                          </a:r>
                          <a:r>
                            <a:rPr lang="en-US" alt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,</a:t>
                          </a:r>
                          <a:r>
                            <a:rPr lang="zh-CN" altLang="en-US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为匀变速曲线运动</a:t>
                          </a:r>
                          <a:endParaRPr lang="zh-CN" altLang="en-US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表格 1"/>
              <p:cNvGraphicFramePr/>
              <p:nvPr>
                <p:custDataLst>
                  <p:tags r:id="rId2"/>
                </p:custDataLst>
              </p:nvPr>
            </p:nvGraphicFramePr>
            <p:xfrm>
              <a:off x="530225" y="2064385"/>
              <a:ext cx="11211560" cy="4411980"/>
            </p:xfrm>
            <a:graphic>
              <a:graphicData uri="http://schemas.openxmlformats.org/drawingml/2006/table">
                <a:tbl>
                  <a:tblPr/>
                  <a:tblGrid>
                    <a:gridCol w="5840095"/>
                    <a:gridCol w="5371465"/>
                  </a:tblGrid>
                  <a:tr h="532765">
                    <a:tc>
                      <a:txBody>
                        <a:bodyPr/>
                        <a:p>
                          <a:pPr indent="0" algn="l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黑体" panose="02010609060101010101" charset="-122"/>
                              <a:ea typeface="黑体" panose="02010609060101010101" charset="-122"/>
                            </a:rPr>
                            <a:t>两个互成角度的分运动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黑体" panose="02010609060101010101" charset="-122"/>
                            <a:ea typeface="黑体" panose="02010609060101010101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solidFill>
                          <a:srgbClr val="D4EFFB"/>
                        </a:solidFill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黑体" panose="02010609060101010101" charset="-122"/>
                              <a:ea typeface="黑体" panose="02010609060101010101" charset="-122"/>
                            </a:rPr>
                            <a:t>合运动的性质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黑体" panose="02010609060101010101" charset="-122"/>
                            <a:ea typeface="黑体" panose="02010609060101010101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solidFill>
                          <a:srgbClr val="D4EFFB"/>
                        </a:solidFill>
                      </a:tcPr>
                    </a:tc>
                  </a:tr>
                  <a:tr h="532765">
                    <a:tc>
                      <a:txBody>
                        <a:bodyPr/>
                        <a:p>
                          <a:pPr indent="0" algn="l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两个匀速直线运动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匀速直线运动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971550">
                    <a:tc>
                      <a:txBody>
                        <a:bodyPr/>
                        <a:p>
                          <a:pPr indent="0" algn="l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一个匀速直线运动、一个匀变速直线运动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匀变速曲线运动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791845">
                    <a:tc>
                      <a:txBody>
                        <a:bodyPr/>
                        <a:p>
                          <a:pPr indent="0" algn="l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两个初速度为零的匀加速直线运动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匀加速直线运动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791845">
                    <a:tc rowSpan="2">
                      <a:txBody>
                        <a:bodyPr/>
                        <a:p>
                          <a:pPr indent="0" algn="l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两个初速度不为零的匀变速直线运动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>
                          <a:solidFill>
                            <a:schemeClr val="tx1"/>
                          </a:solidFill>
                          <a:prstDash val="soli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791210">
                    <a:tc vMerge="1">
                      <a:tcPr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B w="12700">
                          <a:solidFill>
                            <a:schemeClr val="tx1"/>
                          </a:solidFill>
                          <a:prstDash val="soli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927735" y="1040765"/>
            <a:ext cx="10336530" cy="46399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运动分解的基本要求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运动的分解同力的分解一样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如果没有其他条件的约束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任一个运动可以分解为无数组分运动。因此在具体问题中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最好按物体运动的方向来进行分解。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进行运动分解的步骤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确定合运动方向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实际运动方向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分析合运动的运动效果。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依据合运动效果确定两分运动方向。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依据平行四边形定则作出分解矢量图。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1466215" y="3068320"/>
            <a:ext cx="945451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平抛运动解读</a:t>
            </a:r>
            <a:endParaRPr lang="zh-CN" altLang="en-US" sz="7200" b="1" u="sng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5.xml><?xml version="1.0" encoding="utf-8"?>
<p:tagLst xmlns:p="http://schemas.openxmlformats.org/presentationml/2006/main">
  <p:tag name="TABLE_ENDDRAG_ORIGIN_RECT" val="832*408"/>
  <p:tag name="TABLE_ENDDRAG_RECT" val="86*167*832*408"/>
</p:tagLst>
</file>

<file path=ppt/tags/tag6.xml><?xml version="1.0" encoding="utf-8"?>
<p:tagLst xmlns:p="http://schemas.openxmlformats.org/presentationml/2006/main">
  <p:tag name="TABLE_ENDDRAG_ORIGIN_RECT" val="832*408"/>
  <p:tag name="TABLE_ENDDRAG_RECT" val="86*167*832*408"/>
</p:tagLst>
</file>

<file path=ppt/tags/tag7.xml><?xml version="1.0" encoding="utf-8"?>
<p:tagLst xmlns:p="http://schemas.openxmlformats.org/presentationml/2006/main">
  <p:tag name="resource_record_key" val="{&quot;13&quot;:[4563121,4663482,20481688,4364912,4364878],&quot;71&quot;:[76235680068]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自定义设计方案">
  <a:themeElements>
    <a:clrScheme name="">
      <a:dk1>
        <a:srgbClr val="000000"/>
      </a:dk1>
      <a:lt1>
        <a:srgbClr val="FFFFFF"/>
      </a:lt1>
      <a:dk2>
        <a:srgbClr val="352011"/>
      </a:dk2>
      <a:lt2>
        <a:srgbClr val="FCF8F5"/>
      </a:lt2>
      <a:accent1>
        <a:srgbClr val="B27554"/>
      </a:accent1>
      <a:accent2>
        <a:srgbClr val="D4A07B"/>
      </a:accent2>
      <a:accent3>
        <a:srgbClr val="B66E5E"/>
      </a:accent3>
      <a:accent4>
        <a:srgbClr val="D4957B"/>
      </a:accent4>
      <a:accent5>
        <a:srgbClr val="B48B55"/>
      </a:accent5>
      <a:accent6>
        <a:srgbClr val="CCAE76"/>
      </a:accent6>
      <a:hlink>
        <a:srgbClr val="0026E5"/>
      </a:hlink>
      <a:folHlink>
        <a:srgbClr val="7E1FA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2616</Words>
  <Application>WPS 演示</Application>
  <PresentationFormat>宽屏</PresentationFormat>
  <Paragraphs>150</Paragraphs>
  <Slides>24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24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方正粗黑宋简体</vt:lpstr>
      <vt:lpstr>黑体</vt:lpstr>
      <vt:lpstr>Cambria Math</vt:lpstr>
      <vt:lpstr>Arial Unicode MS</vt:lpstr>
      <vt:lpstr>等线</vt:lpstr>
      <vt:lpstr>等线 Light</vt:lpstr>
      <vt:lpstr>Calibri</vt:lpstr>
      <vt:lpstr>Times New Roman</vt:lpstr>
      <vt:lpstr>Office 主题​​</vt:lpstr>
      <vt:lpstr>自定义设计方案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 Yuffa</dc:creator>
  <cp:lastModifiedBy>往来无痕</cp:lastModifiedBy>
  <cp:revision>74</cp:revision>
  <dcterms:created xsi:type="dcterms:W3CDTF">2020-06-07T04:28:00Z</dcterms:created>
  <dcterms:modified xsi:type="dcterms:W3CDTF">2026-03-13T00:46:11Z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KSOTemplateUUID">
    <vt:lpwstr>v1.0_mb_Qt8qMb90gXcOVg455GySpw==</vt:lpwstr>
  </property>
  <property fmtid="{D5CDD505-2E9C-101B-9397-08002B2CF9AE}" pid="4" name="ICV">
    <vt:lpwstr>52273253047544D2AAA44BC116EA39E9_13</vt:lpwstr>
  </property>
</Properties>
</file>